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1" r:id="rId1"/>
  </p:sldMasterIdLst>
  <p:notesMasterIdLst>
    <p:notesMasterId r:id="rId9"/>
  </p:notesMasterIdLst>
  <p:sldIdLst>
    <p:sldId id="256" r:id="rId2"/>
    <p:sldId id="349" r:id="rId3"/>
    <p:sldId id="364" r:id="rId4"/>
    <p:sldId id="345" r:id="rId5"/>
    <p:sldId id="376" r:id="rId6"/>
    <p:sldId id="377" r:id="rId7"/>
    <p:sldId id="37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21" autoAdjust="0"/>
    <p:restoredTop sz="94591" autoAdjust="0"/>
  </p:normalViewPr>
  <p:slideViewPr>
    <p:cSldViewPr>
      <p:cViewPr varScale="1">
        <p:scale>
          <a:sx n="81" d="100"/>
          <a:sy n="81" d="100"/>
        </p:scale>
        <p:origin x="139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6F58BD1-E524-42D7-9BE7-EFF9EC7B4514}" type="datetimeFigureOut">
              <a:rPr lang="pl-PL"/>
              <a:pPr>
                <a:defRPr/>
              </a:pPr>
              <a:t>19.02.2024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DCBEDD2-0FC1-4C08-A6C6-36E26D76F13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57832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ED35B3D-D9C4-4EE5-9EA7-0A19B4CE9074}" type="slidenum">
              <a:rPr lang="pl-PL" altLang="en-US" smtClean="0"/>
              <a:pPr>
                <a:defRPr/>
              </a:pPr>
              <a:t>‹#›</a:t>
            </a:fld>
            <a:endParaRPr lang="pl-PL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0320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E17F88-70C6-4BDD-A80B-819CE8BF2002}" type="slidenum">
              <a:rPr lang="pl-PL" altLang="en-US" smtClean="0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417147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AC3DF0-887B-4313-A74D-74BFA5418517}" type="slidenum">
              <a:rPr lang="pl-PL" altLang="en-US" smtClean="0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545491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6CFE79-FBD1-4482-8E3A-F02C9E5FC8A7}" type="slidenum">
              <a:rPr lang="pl-PL" altLang="en-US" smtClean="0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674062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7510DB-7B2D-406F-9D81-9BF2B0256B3B}" type="slidenum">
              <a:rPr lang="pl-PL" altLang="en-US" smtClean="0"/>
              <a:pPr>
                <a:defRPr/>
              </a:pPr>
              <a:t>‹#›</a:t>
            </a:fld>
            <a:endParaRPr lang="pl-PL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942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4E2CA9-1D69-458D-A62C-F44D7D30BAF3}" type="slidenum">
              <a:rPr lang="pl-PL" altLang="en-US" smtClean="0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4006376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F58D87-6635-4793-BD99-2EB39ACAEB8D}" type="slidenum">
              <a:rPr lang="pl-PL" altLang="en-US" smtClean="0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1546967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5E9889-4745-4A75-A0EE-2A3A7A332A3D}" type="slidenum">
              <a:rPr lang="pl-PL" altLang="en-US" smtClean="0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461226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4F8BD0-F1B2-4BB1-AB0D-DD28022C3D99}" type="slidenum">
              <a:rPr lang="pl-PL" altLang="en-US" smtClean="0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147732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A64CA-4CAA-481B-BDF1-CD90135245DF}" type="slidenum">
              <a:rPr lang="pl-PL" altLang="en-US" smtClean="0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82758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l-PL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C4A8DD-F982-4EA1-B427-155685A43E90}" type="slidenum">
              <a:rPr lang="pl-PL" altLang="en-US" smtClean="0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1201594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4AC4840D-E260-4DF9-BE58-50F0C629D548}" type="slidenum">
              <a:rPr lang="pl-PL" altLang="en-US" smtClean="0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60662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2" r:id="rId1"/>
    <p:sldLayoutId id="2147484123" r:id="rId2"/>
    <p:sldLayoutId id="2147484124" r:id="rId3"/>
    <p:sldLayoutId id="2147484125" r:id="rId4"/>
    <p:sldLayoutId id="2147484126" r:id="rId5"/>
    <p:sldLayoutId id="2147484127" r:id="rId6"/>
    <p:sldLayoutId id="2147484128" r:id="rId7"/>
    <p:sldLayoutId id="2147484129" r:id="rId8"/>
    <p:sldLayoutId id="2147484130" r:id="rId9"/>
    <p:sldLayoutId id="2147484131" r:id="rId10"/>
    <p:sldLayoutId id="214748413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jo.pw.edu.pl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jo.pw.edu.pl/studies-in-english/information-for-students/classes-of-polish/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jo.pw.edu.p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584" y="1340768"/>
            <a:ext cx="7175351" cy="1793167"/>
          </a:xfrm>
        </p:spPr>
        <p:txBody>
          <a:bodyPr/>
          <a:lstStyle/>
          <a:p>
            <a:pPr eaLnBrk="1" hangingPunct="1"/>
            <a:r>
              <a:rPr lang="pl-PL" altLang="pl-PL" dirty="0" err="1"/>
              <a:t>Polish</a:t>
            </a:r>
            <a:r>
              <a:rPr lang="pl-PL" altLang="pl-PL" dirty="0"/>
              <a:t> </a:t>
            </a:r>
            <a:r>
              <a:rPr lang="pl-PL" altLang="pl-PL" dirty="0" err="1"/>
              <a:t>language</a:t>
            </a:r>
            <a:r>
              <a:rPr lang="pl-PL" altLang="pl-PL" dirty="0"/>
              <a:t> </a:t>
            </a:r>
            <a:r>
              <a:rPr lang="pl-PL" altLang="pl-PL" dirty="0" err="1"/>
              <a:t>courses</a:t>
            </a:r>
            <a:endParaRPr lang="pl-PL" altLang="pl-PL" dirty="0"/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95288" y="3861048"/>
            <a:ext cx="6599585" cy="2160116"/>
          </a:xfrm>
        </p:spPr>
        <p:txBody>
          <a:bodyPr>
            <a:normAutofit fontScale="92500" lnSpcReduction="20000"/>
          </a:bodyPr>
          <a:lstStyle/>
          <a:p>
            <a:r>
              <a:rPr lang="pl-PL" altLang="pl-PL" sz="3200" dirty="0" err="1">
                <a:solidFill>
                  <a:schemeClr val="tx1"/>
                </a:solidFill>
              </a:rPr>
              <a:t>coordinator</a:t>
            </a:r>
            <a:endParaRPr lang="pl-PL" altLang="pl-PL" sz="3200" dirty="0">
              <a:solidFill>
                <a:schemeClr val="tx1"/>
              </a:solidFill>
            </a:endParaRPr>
          </a:p>
          <a:p>
            <a:r>
              <a:rPr lang="pl-PL" altLang="pl-PL" sz="3200" dirty="0">
                <a:solidFill>
                  <a:schemeClr val="tx1"/>
                </a:solidFill>
              </a:rPr>
              <a:t>mgr Marta Szpak SJO PW</a:t>
            </a:r>
          </a:p>
          <a:p>
            <a:endParaRPr lang="pl-PL" altLang="pl-PL" sz="4800" dirty="0">
              <a:solidFill>
                <a:schemeClr val="tx1"/>
              </a:solidFill>
            </a:endParaRPr>
          </a:p>
          <a:p>
            <a:r>
              <a:rPr lang="pl-PL" altLang="pl-PL" sz="4800" dirty="0">
                <a:solidFill>
                  <a:schemeClr val="tx1"/>
                </a:solidFill>
              </a:rPr>
              <a:t>marta.szpak@pw.edu.pl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662" name="Rectangle 27655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4000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27663" name="Rectangle 27657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16294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7650" name="Tytuł 1"/>
          <p:cNvSpPr>
            <a:spLocks noGrp="1"/>
          </p:cNvSpPr>
          <p:nvPr>
            <p:ph type="title"/>
          </p:nvPr>
        </p:nvSpPr>
        <p:spPr>
          <a:xfrm>
            <a:off x="330756" y="873457"/>
            <a:ext cx="2454782" cy="5222543"/>
          </a:xfrm>
        </p:spPr>
        <p:txBody>
          <a:bodyPr>
            <a:normAutofit/>
          </a:bodyPr>
          <a:lstStyle/>
          <a:p>
            <a:r>
              <a:rPr lang="pl-PL" altLang="pl-PL" sz="2400">
                <a:solidFill>
                  <a:srgbClr val="FFFFFF"/>
                </a:solidFill>
              </a:rPr>
              <a:t>What and for who?</a:t>
            </a:r>
          </a:p>
        </p:txBody>
      </p:sp>
      <p:sp>
        <p:nvSpPr>
          <p:cNvPr id="27651" name="Symbol zastępczy zawartości 2"/>
          <p:cNvSpPr>
            <a:spLocks noGrp="1"/>
          </p:cNvSpPr>
          <p:nvPr>
            <p:ph idx="1"/>
          </p:nvPr>
        </p:nvSpPr>
        <p:spPr>
          <a:xfrm>
            <a:off x="3116294" y="404665"/>
            <a:ext cx="5696950" cy="5691336"/>
          </a:xfrm>
        </p:spPr>
        <p:txBody>
          <a:bodyPr anchor="ctr">
            <a:normAutofit/>
          </a:bodyPr>
          <a:lstStyle/>
          <a:p>
            <a:r>
              <a:rPr lang="pl-PL" altLang="pl-PL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pl-PL" altLang="pl-PL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full-time</a:t>
            </a:r>
            <a:r>
              <a:rPr lang="pl-PL" altLang="pl-PL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English medium </a:t>
            </a:r>
            <a:r>
              <a:rPr lang="pl-PL" altLang="pl-PL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studies</a:t>
            </a:r>
            <a:r>
              <a:rPr lang="pl-PL" altLang="pl-PL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l-PL" altLang="pl-PL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engineer</a:t>
            </a:r>
            <a:r>
              <a:rPr lang="pl-PL" altLang="pl-PL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degree</a:t>
            </a:r>
            <a:r>
              <a:rPr lang="pl-PL" altLang="pl-PL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2 ECTS 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l-PL" altLang="pl-PL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pl-PL" altLang="pl-PL" sz="2800" dirty="0">
                <a:solidFill>
                  <a:schemeClr val="tx1"/>
                </a:solidFill>
              </a:rPr>
              <a:t>2</a:t>
            </a:r>
            <a:r>
              <a:rPr lang="pl-PL" altLang="pl-PL" sz="2800" baseline="30000" dirty="0">
                <a:solidFill>
                  <a:schemeClr val="tx1"/>
                </a:solidFill>
              </a:rPr>
              <a:t>nd </a:t>
            </a:r>
            <a:r>
              <a:rPr lang="pl-PL" altLang="pl-PL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semester</a:t>
            </a:r>
            <a:r>
              <a:rPr lang="pl-PL" altLang="pl-PL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Architecture and 2</a:t>
            </a:r>
            <a:r>
              <a:rPr lang="pl-PL" altLang="pl-PL" sz="2800" baseline="30000" dirty="0">
                <a:solidFill>
                  <a:schemeClr val="tx1"/>
                </a:solidFill>
              </a:rPr>
              <a:t>nd </a:t>
            </a:r>
            <a:r>
              <a:rPr lang="pl-PL" altLang="pl-PL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sem</a:t>
            </a:r>
            <a:r>
              <a:rPr lang="pl-PL" altLang="pl-PL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pl-PL" altLang="pl-PL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MEiL</a:t>
            </a:r>
            <a:r>
              <a:rPr lang="pl-PL" altLang="pl-PL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E3 </a:t>
            </a:r>
            <a:r>
              <a:rPr lang="pl-PL" altLang="pl-PL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group</a:t>
            </a:r>
            <a:r>
              <a:rPr lang="pl-PL" altLang="pl-PL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 </a:t>
            </a:r>
            <a:r>
              <a:rPr lang="pl-PL" altLang="pl-PL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pl-PL" altLang="pl-PL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pl-PL" altLang="pl-PL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groups</a:t>
            </a:r>
            <a:r>
              <a:rPr lang="pl-PL" altLang="pl-PL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for 30 </a:t>
            </a:r>
            <a:r>
              <a:rPr lang="pl-PL" altLang="pl-PL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hours</a:t>
            </a:r>
            <a:r>
              <a:rPr lang="pl-PL" altLang="pl-PL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per </a:t>
            </a:r>
            <a:r>
              <a:rPr lang="pl-PL" altLang="pl-PL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semester</a:t>
            </a:r>
            <a:r>
              <a:rPr lang="pl-PL" altLang="pl-PL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we </a:t>
            </a:r>
            <a:r>
              <a:rPr lang="pl-PL" altLang="pl-PL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pl-PL" altLang="pl-PL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register </a:t>
            </a:r>
            <a:r>
              <a:rPr lang="pl-PL" altLang="pl-PL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pl-PL" altLang="pl-PL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l-PL" altLang="pl-PL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pl-PL" altLang="pl-PL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faculties</a:t>
            </a:r>
            <a:r>
              <a:rPr lang="pl-PL" altLang="pl-PL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pl-PL" altLang="pl-PL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only</a:t>
            </a:r>
            <a:r>
              <a:rPr lang="pl-PL" altLang="pl-PL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after</a:t>
            </a:r>
            <a:r>
              <a:rPr lang="pl-PL" altLang="pl-PL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passing</a:t>
            </a:r>
            <a:r>
              <a:rPr lang="pl-PL" altLang="pl-PL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C1 </a:t>
            </a:r>
            <a:r>
              <a:rPr lang="pl-PL" altLang="pl-PL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Academic</a:t>
            </a:r>
            <a:r>
              <a:rPr lang="pl-PL" altLang="pl-PL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English </a:t>
            </a:r>
            <a:r>
              <a:rPr lang="pl-PL" altLang="pl-PL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exam</a:t>
            </a:r>
            <a:r>
              <a:rPr lang="pl-PL" altLang="pl-PL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pl-PL" altLang="pl-PL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pl-PL" altLang="pl-PL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full-time</a:t>
            </a:r>
            <a:r>
              <a:rPr lang="pl-PL" altLang="pl-PL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English master </a:t>
            </a:r>
            <a:r>
              <a:rPr lang="pl-PL" altLang="pl-PL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studies</a:t>
            </a:r>
            <a:r>
              <a:rPr lang="pl-PL" altLang="pl-PL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l-PL" altLang="pl-PL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get</a:t>
            </a:r>
            <a:r>
              <a:rPr lang="pl-PL" altLang="pl-PL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pl-PL" altLang="pl-PL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permission</a:t>
            </a:r>
            <a:r>
              <a:rPr lang="pl-PL" altLang="pl-PL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for the Polish </a:t>
            </a:r>
            <a:r>
              <a:rPr lang="pl-PL" altLang="pl-PL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language</a:t>
            </a:r>
            <a:r>
              <a:rPr lang="pl-PL" altLang="pl-PL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for 30/60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656" name="Rectangle 27655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4000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l-PL"/>
          </a:p>
        </p:txBody>
      </p:sp>
      <p:sp>
        <p:nvSpPr>
          <p:cNvPr id="27658" name="Rectangle 27657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16294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7650" name="Tytuł 1"/>
          <p:cNvSpPr>
            <a:spLocks noGrp="1"/>
          </p:cNvSpPr>
          <p:nvPr>
            <p:ph type="title"/>
          </p:nvPr>
        </p:nvSpPr>
        <p:spPr>
          <a:xfrm>
            <a:off x="330756" y="873457"/>
            <a:ext cx="2454782" cy="5222543"/>
          </a:xfrm>
        </p:spPr>
        <p:txBody>
          <a:bodyPr>
            <a:normAutofit/>
          </a:bodyPr>
          <a:lstStyle/>
          <a:p>
            <a:r>
              <a:rPr lang="pl-PL" altLang="pl-PL" sz="2400">
                <a:solidFill>
                  <a:srgbClr val="FFFFFF"/>
                </a:solidFill>
              </a:rPr>
              <a:t>What and for who?</a:t>
            </a:r>
          </a:p>
        </p:txBody>
      </p:sp>
      <p:sp>
        <p:nvSpPr>
          <p:cNvPr id="27651" name="Symbol zastępczy zawartości 2"/>
          <p:cNvSpPr>
            <a:spLocks noGrp="1"/>
          </p:cNvSpPr>
          <p:nvPr>
            <p:ph idx="1"/>
          </p:nvPr>
        </p:nvSpPr>
        <p:spPr>
          <a:xfrm>
            <a:off x="3275856" y="404665"/>
            <a:ext cx="5537388" cy="5691336"/>
          </a:xfrm>
        </p:spPr>
        <p:txBody>
          <a:bodyPr anchor="ctr">
            <a:normAutofit/>
          </a:bodyPr>
          <a:lstStyle/>
          <a:p>
            <a:r>
              <a:rPr lang="pl-PL" altLang="pl-PL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PhD</a:t>
            </a:r>
            <a:r>
              <a:rPr lang="pl-PL" altLang="pl-PL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students</a:t>
            </a:r>
            <a:r>
              <a:rPr lang="pl-PL" altLang="pl-PL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pl-PL" altLang="pl-PL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pl-PL" altLang="pl-PL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pl-PL" altLang="pl-PL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apply</a:t>
            </a:r>
            <a:r>
              <a:rPr lang="pl-PL" altLang="pl-PL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for 30/60 </a:t>
            </a:r>
            <a:r>
              <a:rPr lang="pl-PL" altLang="pl-PL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hours</a:t>
            </a:r>
            <a:r>
              <a:rPr lang="pl-PL" altLang="pl-PL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pl-PL" altLang="pl-PL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Erasmus +, exchange </a:t>
            </a:r>
            <a:r>
              <a:rPr lang="pl-PL" altLang="pl-PL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students</a:t>
            </a:r>
            <a:r>
              <a:rPr lang="pl-PL" altLang="pl-PL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2/4 ECTS, 30/60 </a:t>
            </a:r>
            <a:r>
              <a:rPr lang="pl-PL" altLang="pl-PL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hours</a:t>
            </a:r>
            <a:r>
              <a:rPr lang="pl-PL" altLang="pl-PL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for one </a:t>
            </a:r>
            <a:r>
              <a:rPr lang="pl-PL" altLang="pl-PL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semester</a:t>
            </a:r>
            <a:r>
              <a:rPr lang="pl-PL" altLang="pl-PL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only</a:t>
            </a:r>
            <a:r>
              <a:rPr lang="pl-PL" altLang="pl-PL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pl-PL" altLang="pl-PL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pl-PL" altLang="pl-PL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pl-PL" altLang="pl-PL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declared</a:t>
            </a:r>
            <a:r>
              <a:rPr lang="pl-PL" altLang="pl-PL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Polish/</a:t>
            </a:r>
            <a:r>
              <a:rPr lang="pl-PL" altLang="pl-PL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local</a:t>
            </a:r>
            <a:r>
              <a:rPr lang="pl-PL" altLang="pl-PL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language</a:t>
            </a:r>
            <a:r>
              <a:rPr lang="pl-PL" altLang="pl-PL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pl-PL" altLang="pl-PL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pl-PL" altLang="pl-PL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Learning Agreement </a:t>
            </a:r>
            <a:r>
              <a:rPr lang="pl-PL" altLang="pl-PL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pl-PL" altLang="pl-PL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excluding</a:t>
            </a:r>
            <a:r>
              <a:rPr lang="pl-PL" altLang="pl-PL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MEiL </a:t>
            </a:r>
            <a:r>
              <a:rPr lang="pl-PL" altLang="pl-PL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faculty</a:t>
            </a:r>
            <a:r>
              <a:rPr lang="pl-PL" altLang="pl-PL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pl-PL" altLang="pl-PL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l-PL" altLang="pl-PL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altLang="pl-PL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ask</a:t>
            </a:r>
            <a:r>
              <a:rPr lang="pl-PL" altLang="pl-PL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your</a:t>
            </a:r>
            <a:r>
              <a:rPr lang="pl-PL" altLang="pl-PL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Erasmus </a:t>
            </a:r>
            <a:r>
              <a:rPr lang="pl-PL" altLang="pl-PL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coordinator</a:t>
            </a:r>
            <a:r>
              <a:rPr lang="pl-PL" altLang="pl-PL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pl-PL" altLang="pl-PL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he/</a:t>
            </a:r>
            <a:r>
              <a:rPr lang="pl-PL" altLang="pl-PL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pl-PL" altLang="pl-PL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had</a:t>
            </a:r>
            <a:r>
              <a:rPr lang="pl-PL" altLang="pl-PL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send</a:t>
            </a:r>
            <a:r>
              <a:rPr lang="pl-PL" altLang="pl-PL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list of Erasmus </a:t>
            </a:r>
            <a:r>
              <a:rPr lang="pl-PL" altLang="pl-PL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students</a:t>
            </a:r>
            <a:r>
              <a:rPr lang="pl-PL" altLang="pl-PL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to the </a:t>
            </a:r>
            <a:r>
              <a:rPr lang="pl-PL" altLang="pl-PL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language</a:t>
            </a:r>
            <a:r>
              <a:rPr lang="pl-PL" altLang="pl-PL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school</a:t>
            </a:r>
            <a:r>
              <a:rPr lang="pl-PL" altLang="pl-PL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altLang="pl-PL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pl-PL" altLang="pl-PL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pl-PL" altLang="pl-PL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pl-PL" altLang="pl-PL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pl-PL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entitled</a:t>
            </a:r>
            <a:r>
              <a:rPr lang="pl-PL" altLang="pl-PL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to register </a:t>
            </a:r>
            <a:r>
              <a:rPr lang="pl-PL" altLang="pl-PL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</a:t>
            </a:r>
            <a:endParaRPr lang="pl-PL" altLang="pl-PL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799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ytuł 1"/>
          <p:cNvSpPr>
            <a:spLocks noGrp="1"/>
          </p:cNvSpPr>
          <p:nvPr>
            <p:ph type="title"/>
          </p:nvPr>
        </p:nvSpPr>
        <p:spPr>
          <a:xfrm>
            <a:off x="395536" y="220510"/>
            <a:ext cx="7772400" cy="724942"/>
          </a:xfrm>
        </p:spPr>
        <p:txBody>
          <a:bodyPr>
            <a:normAutofit/>
          </a:bodyPr>
          <a:lstStyle/>
          <a:p>
            <a:r>
              <a:rPr lang="pl-PL" altLang="pl-PL" sz="3200" dirty="0">
                <a:solidFill>
                  <a:srgbClr val="000099"/>
                </a:solidFill>
              </a:rPr>
              <a:t>How to register?</a:t>
            </a:r>
          </a:p>
        </p:txBody>
      </p:sp>
      <p:sp>
        <p:nvSpPr>
          <p:cNvPr id="24579" name="Symbol zastępczy zawartości 2"/>
          <p:cNvSpPr>
            <a:spLocks noGrp="1"/>
          </p:cNvSpPr>
          <p:nvPr>
            <p:ph idx="1"/>
          </p:nvPr>
        </p:nvSpPr>
        <p:spPr>
          <a:xfrm>
            <a:off x="399818" y="692696"/>
            <a:ext cx="7988606" cy="5616624"/>
          </a:xfrm>
        </p:spPr>
        <p:txBody>
          <a:bodyPr>
            <a:normAutofit/>
          </a:bodyPr>
          <a:lstStyle/>
          <a:p>
            <a:pPr marL="548640" indent="-514350">
              <a:buFont typeface="+mj-lt"/>
              <a:buAutoNum type="arabicPeriod"/>
            </a:pPr>
            <a:r>
              <a:rPr lang="pl-PL" altLang="pl-PL" sz="2800" dirty="0" err="1">
                <a:solidFill>
                  <a:schemeClr val="tx1"/>
                </a:solidFill>
                <a:latin typeface="Arial" charset="0"/>
                <a:cs typeface="Arial" charset="0"/>
              </a:rPr>
              <a:t>see</a:t>
            </a:r>
            <a:r>
              <a:rPr lang="pl-PL" altLang="pl-PL" sz="2800" dirty="0">
                <a:solidFill>
                  <a:schemeClr val="tx1"/>
                </a:solidFill>
                <a:latin typeface="Arial" charset="0"/>
                <a:cs typeface="Arial" charset="0"/>
              </a:rPr>
              <a:t> the </a:t>
            </a:r>
            <a:r>
              <a:rPr lang="pl-PL" altLang="pl-PL" sz="2800" dirty="0" err="1">
                <a:solidFill>
                  <a:schemeClr val="tx1"/>
                </a:solidFill>
                <a:latin typeface="Arial" charset="0"/>
                <a:cs typeface="Arial" charset="0"/>
              </a:rPr>
              <a:t>timetable</a:t>
            </a:r>
            <a:r>
              <a:rPr lang="pl-PL" altLang="pl-PL" sz="28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pl-PL" altLang="pl-PL" sz="2800" dirty="0" err="1">
                <a:solidFill>
                  <a:schemeClr val="tx1"/>
                </a:solidFill>
                <a:latin typeface="Arial" charset="0"/>
                <a:cs typeface="Arial" charset="0"/>
              </a:rPr>
              <a:t>at</a:t>
            </a:r>
            <a:r>
              <a:rPr lang="pl-PL" altLang="pl-PL" sz="28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pl-PL" altLang="pl-PL" sz="2800" dirty="0">
                <a:solidFill>
                  <a:srgbClr val="0070C0"/>
                </a:solidFill>
                <a:latin typeface="Arial" charset="0"/>
                <a:cs typeface="Arial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www.sjo.pw.edu.pl</a:t>
            </a:r>
            <a:r>
              <a:rPr lang="pl-PL" altLang="pl-PL" sz="2800" dirty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pl-PL" altLang="pl-PL" sz="2800" dirty="0" err="1">
                <a:solidFill>
                  <a:schemeClr val="tx1"/>
                </a:solidFill>
                <a:latin typeface="Arial" charset="0"/>
                <a:cs typeface="Arial" charset="0"/>
              </a:rPr>
              <a:t>or</a:t>
            </a:r>
            <a:r>
              <a:rPr lang="pl-PL" altLang="pl-PL" sz="28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pl-PL" altLang="pl-PL" sz="2800" dirty="0" err="1">
                <a:solidFill>
                  <a:schemeClr val="tx1"/>
                </a:solidFill>
                <a:latin typeface="Arial" charset="0"/>
                <a:cs typeface="Arial" charset="0"/>
              </a:rPr>
              <a:t>at</a:t>
            </a:r>
            <a:r>
              <a:rPr lang="pl-PL" altLang="pl-PL" sz="2800" dirty="0">
                <a:solidFill>
                  <a:schemeClr val="tx1"/>
                </a:solidFill>
                <a:latin typeface="Arial" charset="0"/>
                <a:cs typeface="Arial" charset="0"/>
              </a:rPr>
              <a:t> the USOS system</a:t>
            </a:r>
            <a:endParaRPr lang="pl-PL" altLang="pl-PL" sz="2800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pl-PL" altLang="pl-PL" sz="2800" dirty="0">
              <a:latin typeface="Arial" charset="0"/>
              <a:cs typeface="Arial" charset="0"/>
            </a:endParaRPr>
          </a:p>
        </p:txBody>
      </p:sp>
      <p:pic>
        <p:nvPicPr>
          <p:cNvPr id="4" name="Obraz 3" descr="Obraz zawierający tekst&#10;&#10;Opis wygenerowany automatycznie">
            <a:extLst>
              <a:ext uri="{FF2B5EF4-FFF2-40B4-BE49-F238E27FC236}">
                <a16:creationId xmlns:a16="http://schemas.microsoft.com/office/drawing/2014/main" id="{01F6183F-CE32-E40C-FF1B-036BB96A3F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62" t="5039" r="25528" b="6930"/>
          <a:stretch/>
        </p:blipFill>
        <p:spPr bwMode="auto">
          <a:xfrm>
            <a:off x="755576" y="1484784"/>
            <a:ext cx="7344816" cy="492653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529373-1C6F-6E8C-5FB9-E03161827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What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my </a:t>
            </a:r>
            <a:r>
              <a:rPr lang="pl-PL" dirty="0" err="1"/>
              <a:t>level</a:t>
            </a:r>
            <a:r>
              <a:rPr lang="pl-PL" dirty="0"/>
              <a:t>?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F272DA95-4E47-6E06-9A6F-AFAE6F9890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9733" y="1484733"/>
            <a:ext cx="6366346" cy="2211212"/>
          </a:xfr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29560958-9822-1C94-4F6B-98ABB239E8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3861048"/>
            <a:ext cx="3267075" cy="1400175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2162164D-8AF3-D2D9-0A02-BC71E85491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5748" y="4978522"/>
            <a:ext cx="7391400" cy="571500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9B3D3239-1729-23DB-3A64-1DE78B9C56ED}"/>
              </a:ext>
            </a:extLst>
          </p:cNvPr>
          <p:cNvSpPr txBox="1"/>
          <p:nvPr/>
        </p:nvSpPr>
        <p:spPr>
          <a:xfrm>
            <a:off x="1064729" y="3530841"/>
            <a:ext cx="58864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>
                <a:hlinkClick r:id="rId5"/>
              </a:rPr>
              <a:t>https://www.sjo.pw.edu.pl/studies-in-english/information-for-students/classes-of-polish/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76772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ytuł 1"/>
          <p:cNvSpPr>
            <a:spLocks noGrp="1"/>
          </p:cNvSpPr>
          <p:nvPr>
            <p:ph type="title"/>
          </p:nvPr>
        </p:nvSpPr>
        <p:spPr>
          <a:xfrm>
            <a:off x="395536" y="220510"/>
            <a:ext cx="7772400" cy="724942"/>
          </a:xfrm>
        </p:spPr>
        <p:txBody>
          <a:bodyPr>
            <a:normAutofit/>
          </a:bodyPr>
          <a:lstStyle/>
          <a:p>
            <a:r>
              <a:rPr lang="pl-PL" altLang="pl-PL" sz="3200" dirty="0">
                <a:solidFill>
                  <a:srgbClr val="000099"/>
                </a:solidFill>
              </a:rPr>
              <a:t>How to register?</a:t>
            </a:r>
          </a:p>
        </p:txBody>
      </p:sp>
      <p:sp>
        <p:nvSpPr>
          <p:cNvPr id="24579" name="Symbol zastępczy zawartości 2"/>
          <p:cNvSpPr>
            <a:spLocks noGrp="1"/>
          </p:cNvSpPr>
          <p:nvPr>
            <p:ph idx="1"/>
          </p:nvPr>
        </p:nvSpPr>
        <p:spPr>
          <a:xfrm>
            <a:off x="399818" y="1034244"/>
            <a:ext cx="7772400" cy="4789512"/>
          </a:xfrm>
        </p:spPr>
        <p:txBody>
          <a:bodyPr>
            <a:normAutofit/>
          </a:bodyPr>
          <a:lstStyle/>
          <a:p>
            <a:r>
              <a:rPr lang="pl-PL" altLang="pl-PL" sz="2400" dirty="0">
                <a:solidFill>
                  <a:schemeClr val="tx1"/>
                </a:solidFill>
                <a:latin typeface="Arial" charset="0"/>
                <a:cs typeface="Arial" charset="0"/>
              </a:rPr>
              <a:t>Login to USOS system and </a:t>
            </a:r>
            <a:r>
              <a:rPr lang="pl-PL" altLang="pl-PL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choose</a:t>
            </a:r>
            <a:r>
              <a:rPr lang="pl-PL" altLang="pl-PL" sz="2400" dirty="0">
                <a:solidFill>
                  <a:schemeClr val="tx1"/>
                </a:solidFill>
                <a:latin typeface="Arial" charset="0"/>
                <a:cs typeface="Arial" charset="0"/>
              </a:rPr>
              <a:t> the </a:t>
            </a:r>
            <a:r>
              <a:rPr lang="pl-PL" altLang="pl-PL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group</a:t>
            </a:r>
            <a:r>
              <a:rPr lang="pl-PL" altLang="pl-PL" sz="2400" dirty="0">
                <a:solidFill>
                  <a:schemeClr val="tx1"/>
                </a:solidFill>
                <a:latin typeface="Arial" charset="0"/>
                <a:cs typeface="Arial" charset="0"/>
              </a:rPr>
              <a:t> and the </a:t>
            </a:r>
            <a:r>
              <a:rPr lang="pl-PL" altLang="pl-PL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level</a:t>
            </a:r>
            <a:endParaRPr lang="pl-PL" altLang="pl-PL" sz="24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lvl="3">
              <a:buFont typeface="Wingdings" panose="05000000000000000000" pitchFamily="2" charset="2"/>
              <a:buChar char="Ø"/>
            </a:pPr>
            <a:r>
              <a:rPr lang="pl-PL" altLang="pl-PL" sz="18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pl-PL" altLang="pl-PL" sz="2000" dirty="0" err="1">
                <a:solidFill>
                  <a:schemeClr val="tx1"/>
                </a:solidFill>
                <a:latin typeface="Arial" charset="0"/>
                <a:cs typeface="Arial" charset="0"/>
              </a:rPr>
              <a:t>note</a:t>
            </a:r>
            <a:r>
              <a:rPr lang="pl-PL" altLang="pl-PL" sz="2000" dirty="0">
                <a:solidFill>
                  <a:schemeClr val="tx1"/>
                </a:solidFill>
                <a:latin typeface="Arial" charset="0"/>
                <a:cs typeface="Arial" charset="0"/>
              </a:rPr>
              <a:t>: USOS </a:t>
            </a:r>
            <a:r>
              <a:rPr lang="pl-PL" altLang="pl-PL" sz="2000" dirty="0" err="1">
                <a:solidFill>
                  <a:schemeClr val="tx1"/>
                </a:solidFill>
                <a:latin typeface="Arial" charset="0"/>
                <a:cs typeface="Arial" charset="0"/>
              </a:rPr>
              <a:t>codes</a:t>
            </a:r>
            <a:r>
              <a:rPr lang="pl-PL" altLang="pl-PL" sz="20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pl-PL" altLang="pl-PL" sz="2000" dirty="0" err="1">
                <a:solidFill>
                  <a:schemeClr val="tx1"/>
                </a:solidFill>
                <a:latin typeface="Arial" charset="0"/>
                <a:cs typeface="Arial" charset="0"/>
              </a:rPr>
              <a:t>are</a:t>
            </a:r>
            <a:r>
              <a:rPr lang="pl-PL" altLang="pl-PL" sz="2000" dirty="0">
                <a:solidFill>
                  <a:schemeClr val="tx1"/>
                </a:solidFill>
                <a:latin typeface="Arial" charset="0"/>
                <a:cs typeface="Arial" charset="0"/>
              </a:rPr>
              <a:t> not </a:t>
            </a:r>
            <a:r>
              <a:rPr lang="pl-PL" altLang="pl-PL" sz="2000" dirty="0" err="1">
                <a:solidFill>
                  <a:schemeClr val="tx1"/>
                </a:solidFill>
                <a:latin typeface="Arial" charset="0"/>
                <a:cs typeface="Arial" charset="0"/>
              </a:rPr>
              <a:t>really</a:t>
            </a:r>
            <a:r>
              <a:rPr lang="pl-PL" altLang="pl-PL" sz="20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pl-PL" altLang="pl-PL" sz="2000" dirty="0" err="1">
                <a:solidFill>
                  <a:schemeClr val="tx1"/>
                </a:solidFill>
                <a:latin typeface="Arial" charset="0"/>
                <a:cs typeface="Arial" charset="0"/>
              </a:rPr>
              <a:t>legible</a:t>
            </a:r>
            <a:r>
              <a:rPr lang="pl-PL" altLang="pl-PL" sz="2000" dirty="0">
                <a:solidFill>
                  <a:schemeClr val="tx1"/>
                </a:solidFill>
                <a:latin typeface="Arial" charset="0"/>
                <a:cs typeface="Arial" charset="0"/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altLang="pl-PL" sz="32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34290" indent="0">
              <a:buNone/>
            </a:pPr>
            <a:endParaRPr lang="pl-PL" altLang="pl-PL" sz="32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lvl="3">
              <a:buFont typeface="Wingdings" panose="05000000000000000000" pitchFamily="2" charset="2"/>
              <a:buChar char="Ø"/>
            </a:pPr>
            <a:r>
              <a:rPr lang="pl-PL" altLang="pl-PL" sz="2400" dirty="0">
                <a:solidFill>
                  <a:schemeClr val="tx1"/>
                </a:solidFill>
                <a:latin typeface="Arial" charset="0"/>
                <a:cs typeface="Arial" charset="0"/>
              </a:rPr>
              <a:t>So </a:t>
            </a:r>
            <a:r>
              <a:rPr lang="pl-PL" altLang="pl-PL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get</a:t>
            </a:r>
            <a:r>
              <a:rPr lang="pl-PL" altLang="pl-PL" sz="2400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pl-PL" altLang="pl-PL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into</a:t>
            </a:r>
            <a:r>
              <a:rPr lang="pl-PL" altLang="pl-PL" sz="2400" dirty="0">
                <a:solidFill>
                  <a:schemeClr val="tx1"/>
                </a:solidFill>
                <a:latin typeface="Arial" charset="0"/>
                <a:cs typeface="Arial" charset="0"/>
              </a:rPr>
              <a:t> the </a:t>
            </a:r>
            <a:r>
              <a:rPr lang="pl-PL" altLang="pl-PL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course</a:t>
            </a:r>
            <a:r>
              <a:rPr lang="pl-PL" altLang="pl-PL" sz="2400" dirty="0">
                <a:solidFill>
                  <a:schemeClr val="tx1"/>
                </a:solidFill>
                <a:latin typeface="Arial" charset="0"/>
                <a:cs typeface="Arial" charset="0"/>
              </a:rPr>
              <a:t>, go down and </a:t>
            </a:r>
            <a:r>
              <a:rPr lang="pl-PL" altLang="pl-PL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see</a:t>
            </a:r>
            <a:r>
              <a:rPr lang="pl-PL" altLang="pl-PL" sz="2400" dirty="0">
                <a:solidFill>
                  <a:schemeClr val="tx1"/>
                </a:solidFill>
                <a:latin typeface="Arial" charset="0"/>
                <a:cs typeface="Arial" charset="0"/>
              </a:rPr>
              <a:t> the </a:t>
            </a:r>
            <a:r>
              <a:rPr lang="pl-PL" altLang="pl-PL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description</a:t>
            </a:r>
            <a:r>
              <a:rPr lang="pl-PL" altLang="pl-PL" sz="2400" dirty="0">
                <a:solidFill>
                  <a:schemeClr val="tx1"/>
                </a:solidFill>
                <a:latin typeface="Arial" charset="0"/>
                <a:cs typeface="Arial" charset="0"/>
              </a:rPr>
              <a:t> of the </a:t>
            </a:r>
            <a:r>
              <a:rPr lang="pl-PL" altLang="pl-PL" sz="2400" dirty="0" err="1">
                <a:solidFill>
                  <a:schemeClr val="tx1"/>
                </a:solidFill>
                <a:latin typeface="Arial" charset="0"/>
                <a:cs typeface="Arial" charset="0"/>
              </a:rPr>
              <a:t>course</a:t>
            </a:r>
            <a:r>
              <a:rPr lang="pl-PL" altLang="pl-PL" sz="2400" dirty="0">
                <a:solidFill>
                  <a:schemeClr val="tx1"/>
                </a:solidFill>
                <a:latin typeface="Arial" charset="0"/>
                <a:cs typeface="Arial" charset="0"/>
              </a:rPr>
              <a:t>:</a:t>
            </a:r>
          </a:p>
          <a:p>
            <a:pPr marL="0" indent="0">
              <a:buNone/>
            </a:pPr>
            <a:endParaRPr lang="pl-PL" altLang="pl-PL" sz="24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pl-PL" altLang="pl-PL" sz="2800" dirty="0">
              <a:latin typeface="Arial" charset="0"/>
              <a:cs typeface="Arial" charset="0"/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19C12AC2-5C7F-4C5C-A6C8-EE7903EA03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2204864"/>
            <a:ext cx="5040560" cy="414520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11741DEB-41E6-44F5-88B8-E99A23EC71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882" y="4687797"/>
            <a:ext cx="8496300" cy="466725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DC4F4379-4EDC-4939-BF8D-3060C8A1CD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4620" y="4011917"/>
            <a:ext cx="25146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40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ytuł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7772400" cy="90175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>
                <a:solidFill>
                  <a:srgbClr val="990099"/>
                </a:solidFill>
              </a:rPr>
              <a:t>When courses start?</a:t>
            </a:r>
            <a:br>
              <a:rPr lang="pl-PL" dirty="0">
                <a:solidFill>
                  <a:srgbClr val="990099"/>
                </a:solidFill>
              </a:rPr>
            </a:br>
            <a:endParaRPr lang="pl-PL" dirty="0">
              <a:solidFill>
                <a:srgbClr val="990099"/>
              </a:solidFill>
            </a:endParaRPr>
          </a:p>
        </p:txBody>
      </p:sp>
      <p:sp>
        <p:nvSpPr>
          <p:cNvPr id="28675" name="Symbol zastępczy zawartości 3"/>
          <p:cNvSpPr>
            <a:spLocks noGrp="1"/>
          </p:cNvSpPr>
          <p:nvPr>
            <p:ph idx="1"/>
          </p:nvPr>
        </p:nvSpPr>
        <p:spPr>
          <a:xfrm>
            <a:off x="611560" y="1700808"/>
            <a:ext cx="7772400" cy="30963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altLang="pl-PL" sz="4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Courses start on </a:t>
            </a:r>
            <a:r>
              <a:rPr lang="pl-PL" altLang="pl-PL" sz="4000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26</a:t>
            </a:r>
            <a:r>
              <a:rPr lang="pl-PL" sz="4000" baseline="30000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pl-PL" sz="4000" dirty="0">
                <a:solidFill>
                  <a:srgbClr val="00206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of </a:t>
            </a:r>
            <a:r>
              <a:rPr lang="pl-PL" sz="4000" dirty="0" err="1">
                <a:solidFill>
                  <a:srgbClr val="00206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February</a:t>
            </a:r>
            <a:r>
              <a:rPr lang="pl-PL" sz="40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</a:p>
          <a:p>
            <a:pPr algn="ctr">
              <a:buFont typeface="Wingdings 2" pitchFamily="18" charset="2"/>
              <a:buNone/>
            </a:pPr>
            <a:r>
              <a:rPr lang="pl-PL" sz="4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2024 (</a:t>
            </a:r>
            <a:r>
              <a:rPr lang="pl-PL" sz="40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Monday</a:t>
            </a:r>
            <a:r>
              <a:rPr lang="pl-PL" sz="4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 </a:t>
            </a:r>
            <a:r>
              <a:rPr lang="pl-PL" altLang="pl-PL" sz="4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pl-PL" sz="4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according to the</a:t>
            </a:r>
            <a:r>
              <a:rPr lang="pl-PL" altLang="pl-PL" sz="4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pl-PL" altLang="pl-PL" sz="40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final</a:t>
            </a:r>
            <a:r>
              <a:rPr lang="en-US" altLang="pl-PL" sz="4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timetable</a:t>
            </a:r>
            <a:r>
              <a:rPr lang="pl-PL" altLang="pl-PL" sz="4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</a:t>
            </a:r>
            <a:r>
              <a:rPr lang="pl-PL" altLang="pl-PL" sz="40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classrooms</a:t>
            </a:r>
            <a:r>
              <a:rPr lang="pl-PL" altLang="pl-PL" sz="4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 </a:t>
            </a:r>
            <a:r>
              <a:rPr lang="en-US" altLang="pl-PL" sz="4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given at</a:t>
            </a:r>
            <a:r>
              <a:rPr lang="pl-PL" altLang="pl-PL" sz="4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the USOS system and </a:t>
            </a:r>
            <a:r>
              <a:rPr lang="pl-PL" altLang="pl-PL" sz="40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</a:t>
            </a:r>
            <a:r>
              <a:rPr lang="pl-PL" altLang="pl-PL" sz="40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algn="ctr">
              <a:buFont typeface="Wingdings 2" pitchFamily="18" charset="2"/>
              <a:buNone/>
            </a:pPr>
            <a:r>
              <a:rPr lang="pl-PL" altLang="pl-PL" sz="4000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www.sjo.pw.edu.pl</a:t>
            </a:r>
            <a:endParaRPr lang="pl-PL" altLang="pl-PL" sz="4400" dirty="0">
              <a:latin typeface="Arial" charset="0"/>
              <a:cs typeface="Arial" charset="0"/>
            </a:endParaRP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 bwMode="auto">
          <a:xfrm>
            <a:off x="684213" y="621048"/>
            <a:ext cx="7772400" cy="863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endParaRPr lang="pl-PL" sz="2600" dirty="0">
              <a:latin typeface="+mn-lt"/>
              <a:cs typeface="+mn-cs"/>
            </a:endParaRPr>
          </a:p>
        </p:txBody>
      </p:sp>
      <p:sp>
        <p:nvSpPr>
          <p:cNvPr id="7" name="Rectangle 31"/>
          <p:cNvSpPr txBox="1">
            <a:spLocks noChangeArrowheads="1"/>
          </p:cNvSpPr>
          <p:nvPr/>
        </p:nvSpPr>
        <p:spPr bwMode="auto">
          <a:xfrm>
            <a:off x="684213" y="494188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91440" anchor="b">
            <a:normAutofit fontScale="900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4000" dirty="0" err="1">
                <a:solidFill>
                  <a:srgbClr val="000099"/>
                </a:solidFill>
                <a:latin typeface="+mj-lt"/>
                <a:ea typeface="+mj-ea"/>
                <a:cs typeface="+mj-cs"/>
              </a:rPr>
              <a:t>You</a:t>
            </a:r>
            <a:r>
              <a:rPr lang="pl-PL" sz="400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 </a:t>
            </a:r>
            <a:r>
              <a:rPr lang="pl-PL" sz="4000" dirty="0" err="1">
                <a:solidFill>
                  <a:srgbClr val="000099"/>
                </a:solidFill>
                <a:latin typeface="+mj-lt"/>
                <a:ea typeface="+mj-ea"/>
                <a:cs typeface="+mj-cs"/>
              </a:rPr>
              <a:t>can</a:t>
            </a:r>
            <a:r>
              <a:rPr lang="pl-PL" sz="400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 </a:t>
            </a:r>
            <a:r>
              <a:rPr lang="pl-PL" sz="4000" dirty="0" err="1">
                <a:solidFill>
                  <a:srgbClr val="000099"/>
                </a:solidFill>
                <a:latin typeface="+mj-lt"/>
                <a:ea typeface="+mj-ea"/>
                <a:cs typeface="+mj-cs"/>
              </a:rPr>
              <a:t>get</a:t>
            </a:r>
            <a:r>
              <a:rPr lang="pl-PL" sz="400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 2/4 ECTS!</a:t>
            </a:r>
            <a:br>
              <a:rPr lang="en-US" sz="4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pl-PL" sz="4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Podstawa">
  <a:themeElements>
    <a:clrScheme name="Podstawa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Podstawa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odstawa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TM03457444[[fn=Podstawa]]</Template>
  <TotalTime>197</TotalTime>
  <Words>292</Words>
  <Application>Microsoft Office PowerPoint</Application>
  <PresentationFormat>Pokaz na ekranie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4" baseType="lpstr">
      <vt:lpstr>Arial</vt:lpstr>
      <vt:lpstr>Calibri</vt:lpstr>
      <vt:lpstr>Corbel</vt:lpstr>
      <vt:lpstr>Times New Roman</vt:lpstr>
      <vt:lpstr>Wingdings</vt:lpstr>
      <vt:lpstr>Wingdings 2</vt:lpstr>
      <vt:lpstr>Podstawa</vt:lpstr>
      <vt:lpstr>Polish language courses</vt:lpstr>
      <vt:lpstr>What and for who?</vt:lpstr>
      <vt:lpstr>What and for who?</vt:lpstr>
      <vt:lpstr>How to register?</vt:lpstr>
      <vt:lpstr>What is my level?</vt:lpstr>
      <vt:lpstr>How to register?</vt:lpstr>
      <vt:lpstr>When courses start?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Polish language courses</dc:title>
  <dc:creator>Marta</dc:creator>
  <cp:lastModifiedBy>Szpak Marta</cp:lastModifiedBy>
  <cp:revision>12</cp:revision>
  <dcterms:created xsi:type="dcterms:W3CDTF">2020-10-15T15:14:37Z</dcterms:created>
  <dcterms:modified xsi:type="dcterms:W3CDTF">2024-02-19T20:56:28Z</dcterms:modified>
</cp:coreProperties>
</file>